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859" r:id="rId2"/>
    <p:sldId id="906" r:id="rId3"/>
    <p:sldId id="910" r:id="rId4"/>
    <p:sldId id="911" r:id="rId5"/>
    <p:sldId id="912" r:id="rId6"/>
    <p:sldId id="913" r:id="rId7"/>
    <p:sldId id="914" r:id="rId8"/>
    <p:sldId id="907" r:id="rId9"/>
    <p:sldId id="908" r:id="rId10"/>
    <p:sldId id="909" r:id="rId11"/>
    <p:sldId id="915" r:id="rId12"/>
    <p:sldId id="916" r:id="rId13"/>
    <p:sldId id="917" r:id="rId14"/>
    <p:sldId id="919" r:id="rId15"/>
    <p:sldId id="920" r:id="rId16"/>
    <p:sldId id="921" r:id="rId17"/>
    <p:sldId id="922" r:id="rId18"/>
    <p:sldId id="923" r:id="rId19"/>
    <p:sldId id="924" r:id="rId20"/>
    <p:sldId id="925" r:id="rId2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06" d="100"/>
          <a:sy n="106" d="100"/>
        </p:scale>
        <p:origin x="222"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八年级下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908720"/>
            <a:ext cx="12192000" cy="268708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dirty="0">
                <a:solidFill>
                  <a:srgbClr val="70AD47">
                    <a:lumMod val="75000"/>
                  </a:srgbClr>
                </a:solidFill>
                <a:ea typeface="楷体" panose="02010609060101010101" pitchFamily="49" charset="-122"/>
                <a:cs typeface="Times New Roman" panose="02020603050405020304" pitchFamily="18" charset="0"/>
              </a:rPr>
              <a:t>第二单元  </a:t>
            </a:r>
            <a:r>
              <a:rPr lang="zh-CN" altLang="en-US" sz="6000" dirty="0" smtClean="0">
                <a:solidFill>
                  <a:srgbClr val="70AD47">
                    <a:lumMod val="75000"/>
                  </a:srgbClr>
                </a:solidFill>
                <a:ea typeface="楷体" panose="02010609060101010101" pitchFamily="49" charset="-122"/>
                <a:cs typeface="Times New Roman" panose="02020603050405020304" pitchFamily="18" charset="0"/>
              </a:rPr>
              <a:t>社会主义制度</a:t>
            </a:r>
            <a:r>
              <a:rPr lang="zh-CN" altLang="en-US" sz="6000" dirty="0">
                <a:solidFill>
                  <a:srgbClr val="70AD47">
                    <a:lumMod val="75000"/>
                  </a:srgbClr>
                </a:solidFill>
                <a:ea typeface="楷体" panose="02010609060101010101" pitchFamily="49" charset="-122"/>
                <a:cs typeface="Times New Roman" panose="02020603050405020304" pitchFamily="18" charset="0"/>
              </a:rPr>
              <a:t>的</a:t>
            </a:r>
            <a:r>
              <a:rPr lang="zh-CN" altLang="en-US" sz="6000" dirty="0" smtClean="0">
                <a:solidFill>
                  <a:srgbClr val="70AD47">
                    <a:lumMod val="75000"/>
                  </a:srgbClr>
                </a:solidFill>
                <a:ea typeface="楷体" panose="02010609060101010101" pitchFamily="49" charset="-122"/>
                <a:cs typeface="Times New Roman" panose="02020603050405020304" pitchFamily="18" charset="0"/>
              </a:rPr>
              <a:t>建立</a:t>
            </a:r>
            <a:endParaRPr lang="en-US" altLang="zh-CN" sz="6000" smtClean="0">
              <a:solidFill>
                <a:srgbClr val="70AD47">
                  <a:lumMod val="75000"/>
                </a:srgbClr>
              </a:solidFill>
              <a:ea typeface="楷体" panose="02010609060101010101" pitchFamily="49" charset="-122"/>
              <a:cs typeface="Times New Roman" panose="02020603050405020304" pitchFamily="18" charset="0"/>
            </a:endParaRPr>
          </a:p>
          <a:p>
            <a:pPr algn="ctr" eaLnBrk="1" fontAlgn="auto">
              <a:lnSpc>
                <a:spcPct val="150000"/>
              </a:lnSpc>
              <a:spcBef>
                <a:spcPts val="0"/>
              </a:spcBef>
              <a:spcAft>
                <a:spcPts val="0"/>
              </a:spcAft>
            </a:pPr>
            <a:r>
              <a:rPr lang="zh-CN" altLang="en-US" sz="6000" smtClean="0">
                <a:solidFill>
                  <a:srgbClr val="70AD47">
                    <a:lumMod val="75000"/>
                  </a:srgbClr>
                </a:solidFill>
                <a:ea typeface="楷体" panose="02010609060101010101" pitchFamily="49" charset="-122"/>
                <a:cs typeface="Times New Roman" panose="02020603050405020304" pitchFamily="18" charset="0"/>
              </a:rPr>
              <a:t>与</a:t>
            </a:r>
            <a:r>
              <a:rPr lang="zh-CN" altLang="en-US" sz="6000" dirty="0">
                <a:solidFill>
                  <a:srgbClr val="70AD47">
                    <a:lumMod val="75000"/>
                  </a:srgbClr>
                </a:solidFill>
                <a:ea typeface="楷体" panose="02010609060101010101" pitchFamily="49" charset="-122"/>
                <a:cs typeface="Times New Roman" panose="02020603050405020304" pitchFamily="18" charset="0"/>
              </a:rPr>
              <a:t>社会主义建设的探索</a:t>
            </a:r>
          </a:p>
        </p:txBody>
      </p:sp>
      <p:sp>
        <p:nvSpPr>
          <p:cNvPr id="6" name="文本框 5"/>
          <p:cNvSpPr txBox="1"/>
          <p:nvPr/>
        </p:nvSpPr>
        <p:spPr>
          <a:xfrm>
            <a:off x="0" y="3682292"/>
            <a:ext cx="12192000" cy="225459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000" dirty="0">
                <a:solidFill>
                  <a:prstClr val="black"/>
                </a:solidFill>
                <a:cs typeface="Times New Roman" panose="02020603050405020304" pitchFamily="18" charset="0"/>
              </a:rPr>
              <a:t>第</a:t>
            </a:r>
            <a:r>
              <a:rPr lang="en-US" altLang="zh-CN" sz="5000" dirty="0">
                <a:solidFill>
                  <a:prstClr val="black"/>
                </a:solidFill>
                <a:cs typeface="Times New Roman" panose="02020603050405020304" pitchFamily="18" charset="0"/>
              </a:rPr>
              <a:t>4</a:t>
            </a:r>
            <a:r>
              <a:rPr lang="zh-CN" altLang="en-US" sz="5000" dirty="0">
                <a:solidFill>
                  <a:prstClr val="black"/>
                </a:solidFill>
                <a:cs typeface="Times New Roman" panose="02020603050405020304" pitchFamily="18" charset="0"/>
              </a:rPr>
              <a:t>课　新中国工业化的起步</a:t>
            </a:r>
            <a:r>
              <a:rPr lang="zh-CN" altLang="en-US" sz="5000" dirty="0" smtClean="0">
                <a:solidFill>
                  <a:prstClr val="black"/>
                </a:solidFill>
                <a:cs typeface="Times New Roman" panose="02020603050405020304" pitchFamily="18" charset="0"/>
              </a:rPr>
              <a:t>和</a:t>
            </a:r>
            <a:endParaRPr lang="en-US" altLang="zh-CN" sz="5000" dirty="0" smtClean="0">
              <a:solidFill>
                <a:prstClr val="black"/>
              </a:solidFill>
              <a:cs typeface="Times New Roman" panose="02020603050405020304" pitchFamily="18" charset="0"/>
            </a:endParaRPr>
          </a:p>
          <a:p>
            <a:pPr algn="ctr" eaLnBrk="1" fontAlgn="auto">
              <a:lnSpc>
                <a:spcPct val="150000"/>
              </a:lnSpc>
              <a:spcBef>
                <a:spcPts val="0"/>
              </a:spcBef>
              <a:spcAft>
                <a:spcPts val="0"/>
              </a:spcAft>
            </a:pPr>
            <a:r>
              <a:rPr lang="zh-CN" altLang="en-US" sz="5000" dirty="0" smtClean="0">
                <a:solidFill>
                  <a:prstClr val="black"/>
                </a:solidFill>
                <a:cs typeface="Times New Roman" panose="02020603050405020304" pitchFamily="18" charset="0"/>
              </a:rPr>
              <a:t>人民代表大会制度</a:t>
            </a:r>
            <a:r>
              <a:rPr lang="zh-CN" altLang="en-US" sz="5000" dirty="0">
                <a:solidFill>
                  <a:prstClr val="black"/>
                </a:solidFill>
                <a:cs typeface="Times New Roman" panose="02020603050405020304" pitchFamily="18" charset="0"/>
              </a:rPr>
              <a:t>的确立</a:t>
            </a: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第一个五年计划期间，鞍钢技术革新能手王崇伦发明和改进了</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万能工具胎</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，一年完成三年的劳动定额。这一时期出现了</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每一秒钟都为创造社会主义社会而劳动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的口号。材料反映的精神内涵是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乐于助人</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严守纪律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忘我奉献</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生命至上</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924028" y="1965498"/>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Tree>
    <p:extLst>
      <p:ext uri="{BB962C8B-B14F-4D97-AF65-F5344CB8AC3E}">
        <p14:creationId xmlns:p14="http://schemas.microsoft.com/office/powerpoint/2010/main" val="1680567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中华人民共和国成立前，中国铁路位于京广铁路以西的不到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，新疆、青海、宁夏和四川等省份没有铁路。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年，全国铁路线长度翻了一番以上，几乎所有的新线都建于内地。铁路新线的建设</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改变了工业落后的面貌</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推动了国民经济的恢复</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有利于地区的均衡发展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促进了国防现代化建设</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481042" y="1960265"/>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Tree>
    <p:extLst>
      <p:ext uri="{BB962C8B-B14F-4D97-AF65-F5344CB8AC3E}">
        <p14:creationId xmlns:p14="http://schemas.microsoft.com/office/powerpoint/2010/main" val="816856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                              </a:t>
            </a:r>
            <a:r>
              <a:rPr lang="zh-CN" altLang="zh-CN" spc="-12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宣传画</a:t>
            </a:r>
            <a:r>
              <a:rPr lang="zh-CN" altLang="zh-CN" spc="-12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是一种文化符号，蕴含着丰富的时代信息。如图是创作</a:t>
            </a:r>
            <a:r>
              <a:rPr lang="zh-CN" altLang="zh-CN"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于</a:t>
            </a:r>
            <a:r>
              <a:rPr lang="en-US" altLang="zh-CN"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1954</a:t>
            </a:r>
          </a:p>
          <a:p>
            <a:pPr>
              <a:spcAft>
                <a:spcPts val="0"/>
              </a:spcAft>
            </a:pPr>
            <a:r>
              <a:rPr lang="zh-CN" altLang="zh-CN"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的宣传画，描绘了一位老人第一回拿到选民证时的喜悦之情。该画作反映了</a:t>
            </a:r>
            <a:r>
              <a:rPr lang="en-US" altLang="zh-CN" spc="-1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土地改革取得显著成效</a:t>
            </a:r>
            <a:endParaRPr lang="zh-CN" altLang="zh-CN" sz="1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基本政治制度的优越性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人民当家作主的新风貌</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国家治理能力的现代化</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838622" y="846237"/>
            <a:ext cx="2220094" cy="489042"/>
          </a:xfrm>
          <a:prstGeom prst="rect">
            <a:avLst/>
          </a:prstGeom>
        </p:spPr>
      </p:pic>
      <p:sp>
        <p:nvSpPr>
          <p:cNvPr id="5" name="矩形 4"/>
          <p:cNvSpPr/>
          <p:nvPr/>
        </p:nvSpPr>
        <p:spPr>
          <a:xfrm>
            <a:off x="10487694" y="1435693"/>
            <a:ext cx="394660" cy="461665"/>
          </a:xfrm>
          <a:prstGeom prst="rect">
            <a:avLst/>
          </a:prstGeom>
        </p:spPr>
        <p:txBody>
          <a:bodyPr wrap="none">
            <a:spAutoFit/>
          </a:bodyPr>
          <a:lstStyle/>
          <a:p>
            <a:r>
              <a:rPr lang="en-US" altLang="zh-CN" sz="2400" spc="-100" dirty="0">
                <a:cs typeface="Times New Roman" panose="02020603050405020304" pitchFamily="18" charset="0"/>
              </a:rPr>
              <a:t>C</a:t>
            </a:r>
            <a:endParaRPr lang="zh-CN" altLang="en-US" dirty="0"/>
          </a:p>
        </p:txBody>
      </p:sp>
      <p:pic>
        <p:nvPicPr>
          <p:cNvPr id="6" name="图片 5"/>
          <p:cNvPicPr>
            <a:picLocks noChangeAspect="1"/>
          </p:cNvPicPr>
          <p:nvPr/>
        </p:nvPicPr>
        <p:blipFill>
          <a:blip r:embed="rId3">
            <a:clrChange>
              <a:clrFrom>
                <a:srgbClr val="F5F5F5"/>
              </a:clrFrom>
              <a:clrTo>
                <a:srgbClr val="F5F5F5">
                  <a:alpha val="0"/>
                </a:srgbClr>
              </a:clrTo>
            </a:clrChange>
          </a:blip>
          <a:stretch>
            <a:fillRect/>
          </a:stretch>
        </p:blipFill>
        <p:spPr>
          <a:xfrm>
            <a:off x="5087094" y="1989493"/>
            <a:ext cx="2736304" cy="4345894"/>
          </a:xfrm>
          <a:prstGeom prst="rect">
            <a:avLst/>
          </a:prstGeom>
        </p:spPr>
      </p:pic>
    </p:spTree>
    <p:extLst>
      <p:ext uri="{BB962C8B-B14F-4D97-AF65-F5344CB8AC3E}">
        <p14:creationId xmlns:p14="http://schemas.microsoft.com/office/powerpoint/2010/main" val="2766267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工业是国家经济的基石，是提升国家综合实力和竞争力的关键所在。阅读下列材料，回答问题。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年代到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年代前半期的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多年间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民族资本工业仅有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投资额只有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460</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主要是缘丝、棉纺、火柴等轻工业。又创办采矿业</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投资额约</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261</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万元。以上两项合计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不过</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721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万元。</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摘编自彭泽益《中国近代</a:t>
            </a:r>
            <a:r>
              <a:rPr lang="zh-CN"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手工业</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史资料</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1840</a:t>
            </a:r>
            <a:r>
              <a:rPr lang="en-US" altLang="zh-CN"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1949</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984440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a:spLocks/>
          </p:cNvSpPr>
          <p:nvPr/>
        </p:nvSpPr>
        <p:spPr bwMode="auto">
          <a:xfrm>
            <a:off x="360854" y="908720"/>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1953</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年开始的</a:t>
            </a:r>
            <a:r>
              <a:rPr lang="en-US" altLang="zh-CN"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一五</a:t>
            </a:r>
            <a:r>
              <a:rPr lang="en-US" altLang="zh-CN"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计划</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全国围绕苏联援建的</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156</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项工程开展全面的工业化建设。</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156</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项工程全部是重工业</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尤其是国防工业。政府和全国人民团结一心</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在这一时期建立了工矿企业</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万多家</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这些新兴项目的先后投产</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使中国原有的工业结构产生巨变。</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eaLnBrk="1" hangingPunct="0">
              <a:spcAft>
                <a:spcPts val="0"/>
              </a:spcAft>
            </a:pPr>
            <a:r>
              <a:rPr lang="en-US"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摘编自陈争平、兰日旭《中国近现代经济史教程》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60069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根据材料一，概括当时中国民族工业发展的特征。</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根据材料二，指出中华人民共和国取得工业建设成就的原因。结合所学知识，说明</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一五</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计划的意义。</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工业不仅仅是简单的厂房建设和设备引进，科学规划也很重要。请为家乡工业建设的科学规划提供合理的意见</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34058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数量少；规模小；以轻工业为主。</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293636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一五</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计划的实施；苏联的援助；政府和全国人民团结一心。我国开始改变工业落后的面貌，向社会主义工业化迈进。</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3"/>
          <p:cNvSpPr txBox="1">
            <a:spLocks/>
          </p:cNvSpPr>
          <p:nvPr/>
        </p:nvSpPr>
        <p:spPr bwMode="auto">
          <a:xfrm>
            <a:off x="360854" y="512016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坚持中国共产党的领导；制定符合国情的政策；等等。</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21608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556792"/>
            <a:ext cx="11485848" cy="4524315"/>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史料实证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落后局面的神奇逆转</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现代工业在工农业总产值中的比重只有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重工业在工业总产值中的比重只有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。第一个五年计划建设期间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从计划制定到计划实施</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无论是中央还是地方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再到每一个建设者</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可以说是上下一条心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举全国之力</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步调一致搞建设的。</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一五</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期间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我国工业建设和生产取得了一系列成就远远超过了中华人民共和国成立前的一百年。</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摘编自王树恩《新中国</a:t>
            </a:r>
            <a:r>
              <a:rPr lang="en-US" altLang="zh-CN"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一五计划</a:t>
            </a:r>
            <a:r>
              <a:rPr lang="en-US" altLang="zh-CN" dirty="0"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出台</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的台前幕后》等</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345515" y="764752"/>
            <a:ext cx="6391137" cy="864048"/>
          </a:xfrm>
          <a:prstGeom prst="rect">
            <a:avLst/>
          </a:prstGeom>
        </p:spPr>
      </p:pic>
    </p:spTree>
    <p:extLst>
      <p:ext uri="{BB962C8B-B14F-4D97-AF65-F5344CB8AC3E}">
        <p14:creationId xmlns:p14="http://schemas.microsoft.com/office/powerpoint/2010/main" val="21345432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根据材料一，指出我国制定第一个五年计划的现实国情，并分析其取得巨大成就的原因</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53822" y="184482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工业落后，重工业比重低。中国共产党的正确领导；国家制定了正确的发展规划；全国人民团结一致，同心同德。</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2087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历史解释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引人注目的建设成就</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计划制定后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人民群众投入了极大的劳动热情</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1957</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年底</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一五</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计划全面提前超额完成。苏联援建的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个重点项目有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个项目已经施工建设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68</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个项目建成或部分建成投入生产。我国迅速建立起前所未有的新兴工业部门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如飞机、汽车、重型机器、发电设备、冶金和矿山设备、精密仪表、新式机床等。我国中部地区建立起一大批新的钢铁、煤炭、电力、机械、有色金属、化工和军工企业</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构成我国工业布局的基本框架。</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一五</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计划期间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我国工业发展速度远远超过主要资本主义国家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经济建设取得了举世瞩目的成就</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充分地显示出社会主义制度的优越性。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摘编自陈夕总主编《中国共产党</a:t>
            </a:r>
            <a:r>
              <a:rPr lang="zh-CN"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156</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项工程》</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475421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根据材料二并结合所学知识，概括我国</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一五</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计划的特点。归纳</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一五</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计划取得巨大成就的原因</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82555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建设项目众多；以重工业为主，成就突出。广大人民群众建设热情高涨；社会主义制度具有优越性，国家能集中力量办大事；中国共产党的正确领导；苏联的援助；等等。</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33389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11071"/>
            <a:ext cx="11485848" cy="3970318"/>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第一个五年计划</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为丰富电子信息报的内容，小智绘制了如下漫画。该漫画旨在说明中华人民共和国成立初期</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工业水平很低</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工农业实现均衡发展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工业门类齐全</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工业地区发展不平衡</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836712"/>
            <a:ext cx="6907332" cy="864048"/>
          </a:xfrm>
          <a:prstGeom prst="rect">
            <a:avLst/>
          </a:prstGeom>
        </p:spPr>
      </p:pic>
      <p:pic>
        <p:nvPicPr>
          <p:cNvPr id="4" name="图片 3"/>
          <p:cNvPicPr>
            <a:picLocks noChangeAspect="1"/>
          </p:cNvPicPr>
          <p:nvPr/>
        </p:nvPicPr>
        <p:blipFill>
          <a:blip r:embed="rId3"/>
          <a:stretch>
            <a:fillRect/>
          </a:stretch>
        </p:blipFill>
        <p:spPr>
          <a:xfrm>
            <a:off x="613073" y="2392313"/>
            <a:ext cx="1656184" cy="404069"/>
          </a:xfrm>
          <a:prstGeom prst="rect">
            <a:avLst/>
          </a:prstGeom>
        </p:spPr>
      </p:pic>
      <p:sp>
        <p:nvSpPr>
          <p:cNvPr id="6" name="矩形 5"/>
          <p:cNvSpPr/>
          <p:nvPr/>
        </p:nvSpPr>
        <p:spPr>
          <a:xfrm>
            <a:off x="3286894" y="2915419"/>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pic>
        <p:nvPicPr>
          <p:cNvPr id="7" name="图片 6"/>
          <p:cNvPicPr>
            <a:picLocks noChangeAspect="1"/>
          </p:cNvPicPr>
          <p:nvPr/>
        </p:nvPicPr>
        <p:blipFill>
          <a:blip r:embed="rId4"/>
          <a:stretch>
            <a:fillRect/>
          </a:stretch>
        </p:blipFill>
        <p:spPr>
          <a:xfrm>
            <a:off x="4583038" y="3253655"/>
            <a:ext cx="5781604" cy="2427734"/>
          </a:xfrm>
          <a:prstGeom prst="rect">
            <a:avLst/>
          </a:prstGeom>
        </p:spPr>
      </p:pic>
    </p:spTree>
    <p:extLst>
      <p:ext uri="{BB962C8B-B14F-4D97-AF65-F5344CB8AC3E}">
        <p14:creationId xmlns:p14="http://schemas.microsoft.com/office/powerpoint/2010/main" val="2670832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家国情怀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关注民生的新型宪法</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1953</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中央人民政府决定成立以毛泽东为主席的中华人民共和国宪法起草委员会。宪法起草委员会经过</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年多的努力</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完成了宪法草案初稿</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在此基础上又进行了历时</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个月上亿民众参加的讨论、修改。</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1954</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第一届全国人民代表大会第一次会议召开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通过了《中华人民共和国宪法》。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摘编自郭大钧主编《中华人民共和国史》</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405136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根据材料三，概括《中华人民共和国宪法》起草过程的突出特点。</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1954</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年《中华人民共和国宪法》在我国历史上有何重要地位？</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34566" y="510706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参与群众多，具有广泛的群众基础。是我国第一部社会主义类型的宪法，也是我国有史以来真正反映人民利益的宪法。</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98933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数据</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统计往往蕴含着丰富的历史信息。下图是我国</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一五</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计划的基建投资比重分配情况，该数据反映了</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一五</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计划期间</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农业、轻工业、重工业协调发展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各行业均取得显著的增长</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培养了大量专业技术人才</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集中主要力量发展重工业</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32706" y="874812"/>
            <a:ext cx="2310408" cy="430477"/>
          </a:xfrm>
          <a:prstGeom prst="rect">
            <a:avLst/>
          </a:prstGeom>
        </p:spPr>
      </p:pic>
      <p:sp>
        <p:nvSpPr>
          <p:cNvPr id="5" name="矩形 4"/>
          <p:cNvSpPr/>
          <p:nvPr/>
        </p:nvSpPr>
        <p:spPr>
          <a:xfrm>
            <a:off x="8543659" y="1412776"/>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pic>
        <p:nvPicPr>
          <p:cNvPr id="6" name="bh09.jpg" descr="id:2147490469;FounderCES"/>
          <p:cNvPicPr/>
          <p:nvPr/>
        </p:nvPicPr>
        <p:blipFill>
          <a:blip r:embed="rId3"/>
          <a:stretch>
            <a:fillRect/>
          </a:stretch>
        </p:blipFill>
        <p:spPr>
          <a:xfrm>
            <a:off x="4871070" y="2636912"/>
            <a:ext cx="4200658" cy="3528177"/>
          </a:xfrm>
          <a:prstGeom prst="rect">
            <a:avLst/>
          </a:prstGeom>
        </p:spPr>
      </p:pic>
    </p:spTree>
    <p:extLst>
      <p:ext uri="{BB962C8B-B14F-4D97-AF65-F5344CB8AC3E}">
        <p14:creationId xmlns:p14="http://schemas.microsoft.com/office/powerpoint/2010/main" val="3401403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年，毛泽东在三次畅游长江后写下了《水调歌头</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游泳》一词，词中云：</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一桥飞架南北，天堑变通途。更立西江石壁，截断巫山云雨，高峡出平湖。</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词中的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一桥</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飞架在</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重庆</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武汉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安庆</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南京</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683691" y="817662"/>
            <a:ext cx="2675211" cy="523068"/>
          </a:xfrm>
          <a:prstGeom prst="rect">
            <a:avLst/>
          </a:prstGeom>
        </p:spPr>
      </p:pic>
      <p:sp>
        <p:nvSpPr>
          <p:cNvPr id="5" name="矩形 4"/>
          <p:cNvSpPr/>
          <p:nvPr/>
        </p:nvSpPr>
        <p:spPr>
          <a:xfrm>
            <a:off x="4890120" y="1965498"/>
            <a:ext cx="389850" cy="461665"/>
          </a:xfrm>
          <a:prstGeom prst="rect">
            <a:avLst/>
          </a:prstGeom>
        </p:spPr>
        <p:txBody>
          <a:bodyPr wrap="none">
            <a:spAutoFit/>
          </a:bodyPr>
          <a:lstStyle/>
          <a:p>
            <a:r>
              <a:rPr lang="en-US" altLang="zh-CN" sz="2400" dirty="0">
                <a:cs typeface="Times New Roman" panose="02020603050405020304" pitchFamily="18" charset="0"/>
              </a:rPr>
              <a:t>B</a:t>
            </a:r>
            <a:endParaRPr lang="zh-CN" altLang="en-US" dirty="0"/>
          </a:p>
        </p:txBody>
      </p:sp>
    </p:spTree>
    <p:extLst>
      <p:ext uri="{BB962C8B-B14F-4D97-AF65-F5344CB8AC3E}">
        <p14:creationId xmlns:p14="http://schemas.microsoft.com/office/powerpoint/2010/main" val="3150591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spc="-1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据统计，</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一五</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计划期间，上海约</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270</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家工厂迁往河南、陕西、甘肃等地，约有</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万人支援外地，其中技术工程人员约</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pc="-100" dirty="0">
                <a:solidFill>
                  <a:srgbClr val="000000"/>
                </a:solidFill>
                <a:latin typeface="+mj-lt"/>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万人，熟练技工约</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万人。上海的这一</a:t>
            </a:r>
            <a:r>
              <a:rPr lang="zh-CN" altLang="zh-CN"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做法</a:t>
            </a:r>
            <a:r>
              <a:rPr lang="en-US" altLang="zh-CN" spc="-1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是社会主义改造的伟大创举</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适应了国家工业化的需要</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开创了经济体制改革的先河</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使我国产业结构完善均衡</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0703718" y="1412776"/>
            <a:ext cx="377026" cy="461665"/>
          </a:xfrm>
          <a:prstGeom prst="rect">
            <a:avLst/>
          </a:prstGeom>
        </p:spPr>
        <p:txBody>
          <a:bodyPr wrap="none">
            <a:spAutoFit/>
          </a:bodyPr>
          <a:lstStyle/>
          <a:p>
            <a:r>
              <a:rPr lang="en-US" altLang="zh-CN" sz="2400" spc="-100" dirty="0">
                <a:cs typeface="Times New Roman" panose="02020603050405020304" pitchFamily="18" charset="0"/>
              </a:rPr>
              <a:t>B</a:t>
            </a:r>
            <a:endParaRPr lang="zh-CN" altLang="en-US" dirty="0"/>
          </a:p>
        </p:txBody>
      </p:sp>
    </p:spTree>
    <p:extLst>
      <p:ext uri="{BB962C8B-B14F-4D97-AF65-F5344CB8AC3E}">
        <p14:creationId xmlns:p14="http://schemas.microsoft.com/office/powerpoint/2010/main" val="3689527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人民代表大会制度的确立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宪法是国家的根本法。中华人民共和国成立后，我国民主法治建设走上了快速发展的道路。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年《中华人民共和国宪法》颁布前，曾有上亿人民参加讨论，提出上百万条修改和补充意见。这表明宪法</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完善了社会主义民主</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体现了广大人民的意志</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落实了人民民主原则</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进行了全国范围的普选</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221585" y="2527562"/>
            <a:ext cx="389850" cy="461665"/>
          </a:xfrm>
          <a:prstGeom prst="rect">
            <a:avLst/>
          </a:prstGeom>
        </p:spPr>
        <p:txBody>
          <a:bodyPr wrap="none">
            <a:spAutoFit/>
          </a:bodyPr>
          <a:lstStyle/>
          <a:p>
            <a:r>
              <a:rPr lang="en-US" altLang="zh-CN" sz="2400" dirty="0">
                <a:cs typeface="Times New Roman" panose="02020603050405020304" pitchFamily="18" charset="0"/>
              </a:rPr>
              <a:t>B</a:t>
            </a:r>
            <a:endParaRPr lang="zh-CN" altLang="en-US" dirty="0"/>
          </a:p>
        </p:txBody>
      </p:sp>
    </p:spTree>
    <p:extLst>
      <p:ext uri="{BB962C8B-B14F-4D97-AF65-F5344CB8AC3E}">
        <p14:creationId xmlns:p14="http://schemas.microsoft.com/office/powerpoint/2010/main" val="1730494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年的《人民日报》中有这样的描述：</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代表们走进了会场，坐上最高权力机关的席位</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这在共和国史上还是开天辟地的第一次。</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代表们</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的主要任务是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争取和平</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发展工业</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调整经济</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制定宪法</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207774" y="1419567"/>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282621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《中国共产党的九十年》一书指出：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年确立的</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这一制度能够在中国成为适宜的政治制度，是因为它体现了国家由人民当家作主的本质要求。</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这一制度是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政治协商制度</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人民民主专政制度</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社会主义制度</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人民代表大会制度</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245874" y="1412776"/>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4257318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60780"/>
            <a:ext cx="11485848" cy="3970318"/>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下表是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年我国经济发展的部分数据统计表，取得这些成就主要得益于</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p>
          <a:p>
            <a:pPr hangingPunct="0">
              <a:spcAft>
                <a:spcPts val="0"/>
              </a:spcAf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土地改革的完成</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抗美援朝的胜利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一五</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计划的实施</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改革开放的推进</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908720"/>
            <a:ext cx="6814472" cy="926529"/>
          </a:xfrm>
          <a:prstGeom prst="rect">
            <a:avLst/>
          </a:prstGeom>
        </p:spPr>
      </p:pic>
      <p:sp>
        <p:nvSpPr>
          <p:cNvPr id="5" name="矩形 4"/>
          <p:cNvSpPr/>
          <p:nvPr/>
        </p:nvSpPr>
        <p:spPr>
          <a:xfrm>
            <a:off x="10512077" y="2094756"/>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graphicFrame>
        <p:nvGraphicFramePr>
          <p:cNvPr id="7" name="表格 6"/>
          <p:cNvGraphicFramePr>
            <a:graphicFrameLocks noGrp="1"/>
          </p:cNvGraphicFramePr>
          <p:nvPr>
            <p:extLst>
              <p:ext uri="{D42A27DB-BD31-4B8C-83A1-F6EECF244321}">
                <p14:modId xmlns:p14="http://schemas.microsoft.com/office/powerpoint/2010/main" val="294647770"/>
              </p:ext>
            </p:extLst>
          </p:nvPr>
        </p:nvGraphicFramePr>
        <p:xfrm>
          <a:off x="343710" y="2765901"/>
          <a:ext cx="11502993" cy="1645920"/>
        </p:xfrm>
        <a:graphic>
          <a:graphicData uri="http://schemas.openxmlformats.org/drawingml/2006/table">
            <a:tbl>
              <a:tblPr firstRow="1" firstCol="1" bandRow="1"/>
              <a:tblGrid>
                <a:gridCol w="2738260">
                  <a:extLst>
                    <a:ext uri="{9D8B030D-6E8A-4147-A177-3AD203B41FA5}">
                      <a16:colId xmlns:a16="http://schemas.microsoft.com/office/drawing/2014/main" val="203370557"/>
                    </a:ext>
                  </a:extLst>
                </a:gridCol>
                <a:gridCol w="2738260">
                  <a:extLst>
                    <a:ext uri="{9D8B030D-6E8A-4147-A177-3AD203B41FA5}">
                      <a16:colId xmlns:a16="http://schemas.microsoft.com/office/drawing/2014/main" val="1590355535"/>
                    </a:ext>
                  </a:extLst>
                </a:gridCol>
                <a:gridCol w="2738260">
                  <a:extLst>
                    <a:ext uri="{9D8B030D-6E8A-4147-A177-3AD203B41FA5}">
                      <a16:colId xmlns:a16="http://schemas.microsoft.com/office/drawing/2014/main" val="1281081663"/>
                    </a:ext>
                  </a:extLst>
                </a:gridCol>
                <a:gridCol w="3288213">
                  <a:extLst>
                    <a:ext uri="{9D8B030D-6E8A-4147-A177-3AD203B41FA5}">
                      <a16:colId xmlns:a16="http://schemas.microsoft.com/office/drawing/2014/main" val="3320350951"/>
                    </a:ext>
                  </a:extLst>
                </a:gridCol>
              </a:tblGrid>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钢产量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发电量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机床产量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5415394"/>
                  </a:ext>
                </a:extLst>
              </a:tr>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1957</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535</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万吨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193</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亿度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dirty="0">
                          <a:solidFill>
                            <a:srgbClr val="000000"/>
                          </a:solidFill>
                          <a:effectLst/>
                          <a:latin typeface="+mn-lt"/>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万台</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68968323"/>
                  </a:ext>
                </a:extLst>
              </a:tr>
              <a:tr h="0">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比</a:t>
                      </a:r>
                      <a:r>
                        <a:rPr lang="en-US"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1952</a:t>
                      </a:r>
                      <a:r>
                        <a:rPr lang="zh-CN" sz="240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增长</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296</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166</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104</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04249720"/>
                  </a:ext>
                </a:extLst>
              </a:tr>
            </a:tbl>
          </a:graphicData>
        </a:graphic>
      </p:graphicFrame>
    </p:spTree>
    <p:extLst>
      <p:ext uri="{BB962C8B-B14F-4D97-AF65-F5344CB8AC3E}">
        <p14:creationId xmlns:p14="http://schemas.microsoft.com/office/powerpoint/2010/main" val="2806226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1030</TotalTime>
  <Words>983</Words>
  <Application>Microsoft Office PowerPoint</Application>
  <PresentationFormat>自定义</PresentationFormat>
  <Paragraphs>115</Paragraphs>
  <Slides>20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20</vt:i4>
      </vt:variant>
    </vt:vector>
  </HeadingPairs>
  <TitlesOfParts>
    <vt:vector size="28"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295</cp:revision>
  <dcterms:created xsi:type="dcterms:W3CDTF">2020-11-06T05:24:40Z</dcterms:created>
  <dcterms:modified xsi:type="dcterms:W3CDTF">2024-12-16T10:40:33Z</dcterms:modified>
</cp:coreProperties>
</file>